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8" r:id="rId10"/>
    <p:sldId id="264" r:id="rId11"/>
    <p:sldId id="265" r:id="rId12"/>
    <p:sldId id="266" r:id="rId13"/>
    <p:sldId id="267" r:id="rId14"/>
    <p:sldId id="269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9" d="100"/>
          <a:sy n="109" d="100"/>
        </p:scale>
        <p:origin x="-71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95E3E7B-AEBE-4E46-8EE4-AC087D4F002F}" type="doc">
      <dgm:prSet loTypeId="urn:microsoft.com/office/officeart/2005/8/layout/vList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34EB4E3-DBB7-134D-B37A-A5D404C6107A}">
      <dgm:prSet phldrT="[Text]"/>
      <dgm:spPr>
        <a:xfrm rot="5400000">
          <a:off x="5222782" y="-330589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Finalize Testing of Applications (Android and Web)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gm:t>
    </dgm:pt>
    <dgm:pt modelId="{CB366B52-91EC-494F-873E-92FDDE63B5CF}" type="parTrans" cxnId="{FFA60A2A-E42D-0344-8F18-FCA628C2D859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88A79F51-36B4-4841-A2F4-5DE016B9E56D}" type="sibTrans" cxnId="{FFA60A2A-E42D-0344-8F18-FCA628C2D859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55A81037-4ACE-2448-9431-963E67AD3D96}">
      <dgm:prSet phldrT="[Text]"/>
      <dgm:spPr>
        <a:xfrm rot="5400000">
          <a:off x="5222782" y="-330589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Server-Side Implementation of Learning Algorithms (</a:t>
          </a:r>
          <a:r>
            <a:rPr lang="en-US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time permitting)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gm:t>
    </dgm:pt>
    <dgm:pt modelId="{3A5940D7-4954-544E-8F32-CD855B06F1B6}" type="parTrans" cxnId="{56870757-C4E6-F241-97AC-7C7CC537415D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CFF54F86-16F3-5A41-91D8-989E4635D6DB}" type="sibTrans" cxnId="{56870757-C4E6-F241-97AC-7C7CC537415D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4846A9F6-DD1D-7940-BC48-126B689AF2FA}">
      <dgm:prSet phldrT="[Text]"/>
      <dgm:spPr>
        <a:xfrm rot="5400000">
          <a:off x="5222782" y="-1256113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Web App Nearing Completion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gm:t>
    </dgm:pt>
    <dgm:pt modelId="{EE22DBBD-70A2-8940-8663-6E8CBEF3AEBE}" type="parTrans" cxnId="{EF6A8269-3AE8-5C45-A19D-3B90A0D5D784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D58B1FD7-926E-0B4A-A168-D6263CD60D6A}" type="sibTrans" cxnId="{EF6A8269-3AE8-5C45-A19D-3B90A0D5D784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EEE44E43-26C8-5B42-9A87-479105D0129A}">
      <dgm:prSet phldrT="[Text]"/>
      <dgm:spPr>
        <a:xfrm>
          <a:off x="0" y="1852385"/>
          <a:ext cx="2951663" cy="881452"/>
        </a:xfrm>
        <a:prstGeom prst="roundRect">
          <a:avLst/>
        </a:prstGeom>
        <a:solidFill>
          <a:sysClr val="windowText" lastClr="000000">
            <a:lumMod val="50000"/>
            <a:lumOff val="50000"/>
          </a:sys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gm:spPr>
      <dgm:t>
        <a:bodyPr/>
        <a:lstStyle/>
        <a:p>
          <a:r>
            <a:rPr lang="en-US" dirty="0" smtClean="0">
              <a:solidFill>
                <a:sysClr val="window" lastClr="FFFFFF"/>
              </a:solidFill>
              <a:latin typeface="Helvetica"/>
              <a:ea typeface="+mn-ea"/>
              <a:cs typeface="Helvetica"/>
            </a:rPr>
            <a:t>April 30, 2011</a:t>
          </a:r>
          <a:endParaRPr lang="en-US" dirty="0">
            <a:solidFill>
              <a:sysClr val="window" lastClr="FFFFFF"/>
            </a:solidFill>
            <a:latin typeface="Helvetica"/>
            <a:ea typeface="+mn-ea"/>
            <a:cs typeface="Helvetica"/>
          </a:endParaRPr>
        </a:p>
      </dgm:t>
    </dgm:pt>
    <dgm:pt modelId="{FD61770D-B29E-8B4E-A930-12E2320CA9B4}" type="sibTrans" cxnId="{00384FEE-C599-2B4D-836E-C8892D331428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847CAA12-6599-5E42-8144-0D4822D7DD96}" type="parTrans" cxnId="{00384FEE-C599-2B4D-836E-C8892D331428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AEB7D3EF-70EF-9846-A42B-23CFE84C2A88}">
      <dgm:prSet phldrT="[Text]"/>
      <dgm:spPr>
        <a:xfrm>
          <a:off x="0" y="926860"/>
          <a:ext cx="2951663" cy="881452"/>
        </a:xfrm>
        <a:prstGeom prst="roundRect">
          <a:avLst/>
        </a:prstGeom>
        <a:solidFill>
          <a:sysClr val="windowText" lastClr="000000">
            <a:lumMod val="50000"/>
            <a:lumOff val="50000"/>
          </a:sys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gm:spPr>
      <dgm:t>
        <a:bodyPr/>
        <a:lstStyle/>
        <a:p>
          <a:r>
            <a:rPr lang="en-US" dirty="0" smtClean="0">
              <a:solidFill>
                <a:sysClr val="window" lastClr="FFFFFF"/>
              </a:solidFill>
              <a:latin typeface="Helvetica"/>
              <a:ea typeface="+mn-ea"/>
              <a:cs typeface="Helvetica"/>
            </a:rPr>
            <a:t>March 31, 2011</a:t>
          </a:r>
          <a:endParaRPr lang="en-US" dirty="0">
            <a:solidFill>
              <a:sysClr val="window" lastClr="FFFFFF"/>
            </a:solidFill>
            <a:latin typeface="Helvetica"/>
            <a:ea typeface="+mn-ea"/>
            <a:cs typeface="Helvetica"/>
          </a:endParaRPr>
        </a:p>
      </dgm:t>
    </dgm:pt>
    <dgm:pt modelId="{242D335E-B54F-8140-A583-5FC047E08C8E}" type="sibTrans" cxnId="{ADFA8CC9-FA46-C040-ABE0-D8228F8AFE39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AAAF37A5-F38A-1648-8E1A-018A265C90AC}" type="parTrans" cxnId="{ADFA8CC9-FA46-C040-ABE0-D8228F8AFE39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10C32C32-A4D4-284D-A076-2EC5ECCB4D23}">
      <dgm:prSet phldrT="[Text]"/>
      <dgm:spPr>
        <a:xfrm>
          <a:off x="0" y="1335"/>
          <a:ext cx="2951663" cy="881452"/>
        </a:xfrm>
        <a:prstGeom prst="roundRect">
          <a:avLst/>
        </a:prstGeom>
        <a:solidFill>
          <a:sysClr val="windowText" lastClr="000000">
            <a:lumMod val="50000"/>
            <a:lumOff val="50000"/>
          </a:sys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gm:spPr>
      <dgm:t>
        <a:bodyPr/>
        <a:lstStyle/>
        <a:p>
          <a:r>
            <a:rPr lang="en-US" dirty="0" smtClean="0">
              <a:solidFill>
                <a:sysClr val="window" lastClr="FFFFFF"/>
              </a:solidFill>
              <a:latin typeface="Helvetica"/>
              <a:ea typeface="+mn-ea"/>
              <a:cs typeface="Helvetica"/>
            </a:rPr>
            <a:t>February 28, 2011</a:t>
          </a:r>
          <a:endParaRPr lang="en-US" dirty="0">
            <a:solidFill>
              <a:sysClr val="window" lastClr="FFFFFF"/>
            </a:solidFill>
            <a:latin typeface="Helvetica"/>
            <a:ea typeface="+mn-ea"/>
            <a:cs typeface="Helvetica"/>
          </a:endParaRPr>
        </a:p>
      </dgm:t>
    </dgm:pt>
    <dgm:pt modelId="{AF995C1C-FC0E-024C-88FC-7FC26E2CB8AD}" type="sibTrans" cxnId="{52DAFC95-7CDB-BA42-AE04-FDC0638B7FBE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E804A203-843A-A340-9B89-3CA0AEC5D1A4}" type="parTrans" cxnId="{52DAFC95-7CDB-BA42-AE04-FDC0638B7FBE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3426E8DF-D5C8-9145-8164-0BF57715C15E}">
      <dgm:prSet phldrT="[Text]"/>
      <dgm:spPr>
        <a:xfrm rot="5400000">
          <a:off x="5222782" y="-2181638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Continuing Android Development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gm:t>
    </dgm:pt>
    <dgm:pt modelId="{2EEE74F0-EA82-6444-86BC-DBED1E5E6C91}" type="parTrans" cxnId="{95981B96-E726-1A42-9569-91D503572090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D1E6BB22-871E-0A4D-9A84-D54DE7A5384C}" type="sibTrans" cxnId="{95981B96-E726-1A42-9569-91D503572090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433DBC6E-B481-4349-A0BF-85B7FA9D2DBE}">
      <dgm:prSet phldrT="[Text]"/>
      <dgm:spPr>
        <a:xfrm rot="5400000">
          <a:off x="5222782" y="-2181638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REST API Features (GPS, Trips)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gm:t>
    </dgm:pt>
    <dgm:pt modelId="{E799AFD3-7381-3C40-B2B0-D060E48C8A4A}" type="parTrans" cxnId="{B598DD25-8274-874D-AF26-DD8DCF48123A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7429C365-5182-C74C-A59D-6B41ACBA16AA}" type="sibTrans" cxnId="{B598DD25-8274-874D-AF26-DD8DCF48123A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A93A144B-6814-4340-9EBE-96302914FCE5}">
      <dgm:prSet phldrT="[Text]"/>
      <dgm:spPr>
        <a:xfrm rot="5400000">
          <a:off x="5222782" y="-1256113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Android App Nearing Completion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gm:t>
    </dgm:pt>
    <dgm:pt modelId="{5E77195D-2B82-F24B-9336-5E6556A78F69}" type="parTrans" cxnId="{0E097F4E-E511-C94F-844B-BE60A1C24CEC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FA1A2C68-291F-534C-A413-6139A44F2E0E}" type="sibTrans" cxnId="{0E097F4E-E511-C94F-844B-BE60A1C24CEC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D4F0F1DB-B854-4F41-A3AC-2F855052B5DE}">
      <dgm:prSet phldrT="[Text]"/>
      <dgm:spPr>
        <a:xfrm rot="5400000">
          <a:off x="5222782" y="-1256113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gm:spPr>
      <dgm:t>
        <a:bodyPr/>
        <a:lstStyle/>
        <a:p>
          <a:r>
            <a:rPr lang="en-US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E-Week Preparation</a:t>
          </a:r>
          <a:endParaRPr lang="en-US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gm:t>
    </dgm:pt>
    <dgm:pt modelId="{F37BC23F-FAAA-F944-9907-FF40FE36B567}" type="parTrans" cxnId="{AEB88563-E695-4A47-A36A-C491E02AEDEB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0B3EFE20-CBC2-914F-9121-2E54740DA6AB}" type="sibTrans" cxnId="{AEB88563-E695-4A47-A36A-C491E02AEDEB}">
      <dgm:prSet/>
      <dgm:spPr/>
      <dgm:t>
        <a:bodyPr/>
        <a:lstStyle/>
        <a:p>
          <a:endParaRPr lang="en-US">
            <a:latin typeface="Helvetica"/>
            <a:cs typeface="Helvetica"/>
          </a:endParaRPr>
        </a:p>
      </dgm:t>
    </dgm:pt>
    <dgm:pt modelId="{070FFB4F-795E-B744-BC93-7B01C991C6E3}" type="pres">
      <dgm:prSet presAssocID="{C95E3E7B-AEBE-4E46-8EE4-AC087D4F002F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523108A-4F97-CF49-8B64-836631BA8111}" type="pres">
      <dgm:prSet presAssocID="{10C32C32-A4D4-284D-A076-2EC5ECCB4D23}" presName="linNode" presStyleCnt="0"/>
      <dgm:spPr/>
      <dgm:t>
        <a:bodyPr/>
        <a:lstStyle/>
        <a:p>
          <a:endParaRPr lang="en-US"/>
        </a:p>
      </dgm:t>
    </dgm:pt>
    <dgm:pt modelId="{02146DBB-D016-0B41-88F9-F1029D1B0149}" type="pres">
      <dgm:prSet presAssocID="{10C32C32-A4D4-284D-A076-2EC5ECCB4D23}" presName="parentText" presStyleLbl="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19AE5AD-9BE4-2846-9484-33242AA0FA94}" type="pres">
      <dgm:prSet presAssocID="{10C32C32-A4D4-284D-A076-2EC5ECCB4D23}" presName="descendantText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135E105-A601-6B42-AE61-1ADF6E71655A}" type="pres">
      <dgm:prSet presAssocID="{AF995C1C-FC0E-024C-88FC-7FC26E2CB8AD}" presName="sp" presStyleCnt="0"/>
      <dgm:spPr/>
      <dgm:t>
        <a:bodyPr/>
        <a:lstStyle/>
        <a:p>
          <a:endParaRPr lang="en-US"/>
        </a:p>
      </dgm:t>
    </dgm:pt>
    <dgm:pt modelId="{630F553F-45AD-9E4B-96AC-4FAD7CC5B8CA}" type="pres">
      <dgm:prSet presAssocID="{AEB7D3EF-70EF-9846-A42B-23CFE84C2A88}" presName="linNode" presStyleCnt="0"/>
      <dgm:spPr/>
      <dgm:t>
        <a:bodyPr/>
        <a:lstStyle/>
        <a:p>
          <a:endParaRPr lang="en-US"/>
        </a:p>
      </dgm:t>
    </dgm:pt>
    <dgm:pt modelId="{5073F4B7-8E64-C942-80E4-125371750933}" type="pres">
      <dgm:prSet presAssocID="{AEB7D3EF-70EF-9846-A42B-23CFE84C2A88}" presName="parentText" presStyleLbl="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CEB1BF-B22A-8D41-8B0E-034912787D3B}" type="pres">
      <dgm:prSet presAssocID="{AEB7D3EF-70EF-9846-A42B-23CFE84C2A88}" presName="descendantText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F55F364-1D84-8D47-96D2-CBADE2C030DA}" type="pres">
      <dgm:prSet presAssocID="{242D335E-B54F-8140-A583-5FC047E08C8E}" presName="sp" presStyleCnt="0"/>
      <dgm:spPr/>
      <dgm:t>
        <a:bodyPr/>
        <a:lstStyle/>
        <a:p>
          <a:endParaRPr lang="en-US"/>
        </a:p>
      </dgm:t>
    </dgm:pt>
    <dgm:pt modelId="{4405FD06-D104-4643-8BBE-9085CCAE46B3}" type="pres">
      <dgm:prSet presAssocID="{EEE44E43-26C8-5B42-9A87-479105D0129A}" presName="linNode" presStyleCnt="0"/>
      <dgm:spPr/>
      <dgm:t>
        <a:bodyPr/>
        <a:lstStyle/>
        <a:p>
          <a:endParaRPr lang="en-US"/>
        </a:p>
      </dgm:t>
    </dgm:pt>
    <dgm:pt modelId="{5552A990-F378-894F-B3E7-067BB1E1D144}" type="pres">
      <dgm:prSet presAssocID="{EEE44E43-26C8-5B42-9A87-479105D0129A}" presName="parentText" presStyleLbl="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AC9086A-EDF2-9F47-908B-B66D780F0DFC}" type="pres">
      <dgm:prSet presAssocID="{EEE44E43-26C8-5B42-9A87-479105D0129A}" presName="descendantText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598DD25-8274-874D-AF26-DD8DCF48123A}" srcId="{10C32C32-A4D4-284D-A076-2EC5ECCB4D23}" destId="{433DBC6E-B481-4349-A0BF-85B7FA9D2DBE}" srcOrd="1" destOrd="0" parTransId="{E799AFD3-7381-3C40-B2B0-D060E48C8A4A}" sibTransId="{7429C365-5182-C74C-A59D-6B41ACBA16AA}"/>
    <dgm:cxn modelId="{00384FEE-C599-2B4D-836E-C8892D331428}" srcId="{C95E3E7B-AEBE-4E46-8EE4-AC087D4F002F}" destId="{EEE44E43-26C8-5B42-9A87-479105D0129A}" srcOrd="2" destOrd="0" parTransId="{847CAA12-6599-5E42-8144-0D4822D7DD96}" sibTransId="{FD61770D-B29E-8B4E-A930-12E2320CA9B4}"/>
    <dgm:cxn modelId="{C30C64FE-4613-2F4B-A165-B9DD03CC5441}" type="presOf" srcId="{EEE44E43-26C8-5B42-9A87-479105D0129A}" destId="{5552A990-F378-894F-B3E7-067BB1E1D144}" srcOrd="0" destOrd="0" presId="urn:microsoft.com/office/officeart/2005/8/layout/vList5"/>
    <dgm:cxn modelId="{0E097F4E-E511-C94F-844B-BE60A1C24CEC}" srcId="{AEB7D3EF-70EF-9846-A42B-23CFE84C2A88}" destId="{A93A144B-6814-4340-9EBE-96302914FCE5}" srcOrd="0" destOrd="0" parTransId="{5E77195D-2B82-F24B-9336-5E6556A78F69}" sibTransId="{FA1A2C68-291F-534C-A413-6139A44F2E0E}"/>
    <dgm:cxn modelId="{6795AC96-23B7-C443-9E98-E43C90852BF8}" type="presOf" srcId="{433DBC6E-B481-4349-A0BF-85B7FA9D2DBE}" destId="{519AE5AD-9BE4-2846-9484-33242AA0FA94}" srcOrd="0" destOrd="1" presId="urn:microsoft.com/office/officeart/2005/8/layout/vList5"/>
    <dgm:cxn modelId="{ADFA8CC9-FA46-C040-ABE0-D8228F8AFE39}" srcId="{C95E3E7B-AEBE-4E46-8EE4-AC087D4F002F}" destId="{AEB7D3EF-70EF-9846-A42B-23CFE84C2A88}" srcOrd="1" destOrd="0" parTransId="{AAAF37A5-F38A-1648-8E1A-018A265C90AC}" sibTransId="{242D335E-B54F-8140-A583-5FC047E08C8E}"/>
    <dgm:cxn modelId="{065E8BB0-419D-3A46-A6FE-2567F4470FF5}" type="presOf" srcId="{3426E8DF-D5C8-9145-8164-0BF57715C15E}" destId="{519AE5AD-9BE4-2846-9484-33242AA0FA94}" srcOrd="0" destOrd="0" presId="urn:microsoft.com/office/officeart/2005/8/layout/vList5"/>
    <dgm:cxn modelId="{56870757-C4E6-F241-97AC-7C7CC537415D}" srcId="{EEE44E43-26C8-5B42-9A87-479105D0129A}" destId="{55A81037-4ACE-2448-9431-963E67AD3D96}" srcOrd="1" destOrd="0" parTransId="{3A5940D7-4954-544E-8F32-CD855B06F1B6}" sibTransId="{CFF54F86-16F3-5A41-91D8-989E4635D6DB}"/>
    <dgm:cxn modelId="{F6ADD6A9-B2C6-BD46-8200-D429A2809F1D}" type="presOf" srcId="{10C32C32-A4D4-284D-A076-2EC5ECCB4D23}" destId="{02146DBB-D016-0B41-88F9-F1029D1B0149}" srcOrd="0" destOrd="0" presId="urn:microsoft.com/office/officeart/2005/8/layout/vList5"/>
    <dgm:cxn modelId="{B340AB1C-6174-7A43-8FA4-1CAF1B1EC284}" type="presOf" srcId="{4846A9F6-DD1D-7940-BC48-126B689AF2FA}" destId="{44CEB1BF-B22A-8D41-8B0E-034912787D3B}" srcOrd="0" destOrd="1" presId="urn:microsoft.com/office/officeart/2005/8/layout/vList5"/>
    <dgm:cxn modelId="{ECC9006E-34C7-2B47-A258-476DA2695228}" type="presOf" srcId="{AEB7D3EF-70EF-9846-A42B-23CFE84C2A88}" destId="{5073F4B7-8E64-C942-80E4-125371750933}" srcOrd="0" destOrd="0" presId="urn:microsoft.com/office/officeart/2005/8/layout/vList5"/>
    <dgm:cxn modelId="{8803F4F6-B44C-FE4F-BF3E-EC5FB7F37264}" type="presOf" srcId="{A93A144B-6814-4340-9EBE-96302914FCE5}" destId="{44CEB1BF-B22A-8D41-8B0E-034912787D3B}" srcOrd="0" destOrd="0" presId="urn:microsoft.com/office/officeart/2005/8/layout/vList5"/>
    <dgm:cxn modelId="{D4826770-0AC7-994B-B72B-51F7094766B5}" type="presOf" srcId="{C95E3E7B-AEBE-4E46-8EE4-AC087D4F002F}" destId="{070FFB4F-795E-B744-BC93-7B01C991C6E3}" srcOrd="0" destOrd="0" presId="urn:microsoft.com/office/officeart/2005/8/layout/vList5"/>
    <dgm:cxn modelId="{FFA60A2A-E42D-0344-8F18-FCA628C2D859}" srcId="{EEE44E43-26C8-5B42-9A87-479105D0129A}" destId="{734EB4E3-DBB7-134D-B37A-A5D404C6107A}" srcOrd="0" destOrd="0" parTransId="{CB366B52-91EC-494F-873E-92FDDE63B5CF}" sibTransId="{88A79F51-36B4-4841-A2F4-5DE016B9E56D}"/>
    <dgm:cxn modelId="{95981B96-E726-1A42-9569-91D503572090}" srcId="{10C32C32-A4D4-284D-A076-2EC5ECCB4D23}" destId="{3426E8DF-D5C8-9145-8164-0BF57715C15E}" srcOrd="0" destOrd="0" parTransId="{2EEE74F0-EA82-6444-86BC-DBED1E5E6C91}" sibTransId="{D1E6BB22-871E-0A4D-9A84-D54DE7A5384C}"/>
    <dgm:cxn modelId="{B1C10BE0-5C3F-8A43-92AF-AFFBD629D330}" type="presOf" srcId="{D4F0F1DB-B854-4F41-A3AC-2F855052B5DE}" destId="{44CEB1BF-B22A-8D41-8B0E-034912787D3B}" srcOrd="0" destOrd="2" presId="urn:microsoft.com/office/officeart/2005/8/layout/vList5"/>
    <dgm:cxn modelId="{52DAFC95-7CDB-BA42-AE04-FDC0638B7FBE}" srcId="{C95E3E7B-AEBE-4E46-8EE4-AC087D4F002F}" destId="{10C32C32-A4D4-284D-A076-2EC5ECCB4D23}" srcOrd="0" destOrd="0" parTransId="{E804A203-843A-A340-9B89-3CA0AEC5D1A4}" sibTransId="{AF995C1C-FC0E-024C-88FC-7FC26E2CB8AD}"/>
    <dgm:cxn modelId="{EF6A8269-3AE8-5C45-A19D-3B90A0D5D784}" srcId="{AEB7D3EF-70EF-9846-A42B-23CFE84C2A88}" destId="{4846A9F6-DD1D-7940-BC48-126B689AF2FA}" srcOrd="1" destOrd="0" parTransId="{EE22DBBD-70A2-8940-8663-6E8CBEF3AEBE}" sibTransId="{D58B1FD7-926E-0B4A-A168-D6263CD60D6A}"/>
    <dgm:cxn modelId="{C6784F06-735C-924F-BB87-D4653823FED7}" type="presOf" srcId="{734EB4E3-DBB7-134D-B37A-A5D404C6107A}" destId="{AAC9086A-EDF2-9F47-908B-B66D780F0DFC}" srcOrd="0" destOrd="0" presId="urn:microsoft.com/office/officeart/2005/8/layout/vList5"/>
    <dgm:cxn modelId="{AEB88563-E695-4A47-A36A-C491E02AEDEB}" srcId="{AEB7D3EF-70EF-9846-A42B-23CFE84C2A88}" destId="{D4F0F1DB-B854-4F41-A3AC-2F855052B5DE}" srcOrd="2" destOrd="0" parTransId="{F37BC23F-FAAA-F944-9907-FF40FE36B567}" sibTransId="{0B3EFE20-CBC2-914F-9121-2E54740DA6AB}"/>
    <dgm:cxn modelId="{E34F2541-DE62-0347-A7A1-31CBC67BB7E1}" type="presOf" srcId="{55A81037-4ACE-2448-9431-963E67AD3D96}" destId="{AAC9086A-EDF2-9F47-908B-B66D780F0DFC}" srcOrd="0" destOrd="1" presId="urn:microsoft.com/office/officeart/2005/8/layout/vList5"/>
    <dgm:cxn modelId="{EEF38FAD-1BF6-7440-B866-C83AF6908959}" type="presParOf" srcId="{070FFB4F-795E-B744-BC93-7B01C991C6E3}" destId="{1523108A-4F97-CF49-8B64-836631BA8111}" srcOrd="0" destOrd="0" presId="urn:microsoft.com/office/officeart/2005/8/layout/vList5"/>
    <dgm:cxn modelId="{15E0E614-155F-4B48-A595-26E49A545610}" type="presParOf" srcId="{1523108A-4F97-CF49-8B64-836631BA8111}" destId="{02146DBB-D016-0B41-88F9-F1029D1B0149}" srcOrd="0" destOrd="0" presId="urn:microsoft.com/office/officeart/2005/8/layout/vList5"/>
    <dgm:cxn modelId="{0EDCFC0B-19BF-DC4B-8F5B-DB999617D457}" type="presParOf" srcId="{1523108A-4F97-CF49-8B64-836631BA8111}" destId="{519AE5AD-9BE4-2846-9484-33242AA0FA94}" srcOrd="1" destOrd="0" presId="urn:microsoft.com/office/officeart/2005/8/layout/vList5"/>
    <dgm:cxn modelId="{ED5EFD46-1379-944F-AED2-ECCFDC32D3E1}" type="presParOf" srcId="{070FFB4F-795E-B744-BC93-7B01C991C6E3}" destId="{6135E105-A601-6B42-AE61-1ADF6E71655A}" srcOrd="1" destOrd="0" presId="urn:microsoft.com/office/officeart/2005/8/layout/vList5"/>
    <dgm:cxn modelId="{AC5E094F-1881-1045-86A6-96940DE967A7}" type="presParOf" srcId="{070FFB4F-795E-B744-BC93-7B01C991C6E3}" destId="{630F553F-45AD-9E4B-96AC-4FAD7CC5B8CA}" srcOrd="2" destOrd="0" presId="urn:microsoft.com/office/officeart/2005/8/layout/vList5"/>
    <dgm:cxn modelId="{13BAE811-6781-3046-84C1-AC087749D741}" type="presParOf" srcId="{630F553F-45AD-9E4B-96AC-4FAD7CC5B8CA}" destId="{5073F4B7-8E64-C942-80E4-125371750933}" srcOrd="0" destOrd="0" presId="urn:microsoft.com/office/officeart/2005/8/layout/vList5"/>
    <dgm:cxn modelId="{318E4926-FBC4-E343-B5AE-983FE6CAC574}" type="presParOf" srcId="{630F553F-45AD-9E4B-96AC-4FAD7CC5B8CA}" destId="{44CEB1BF-B22A-8D41-8B0E-034912787D3B}" srcOrd="1" destOrd="0" presId="urn:microsoft.com/office/officeart/2005/8/layout/vList5"/>
    <dgm:cxn modelId="{60917CD6-A4E4-8642-85C5-0056F9ED8EAF}" type="presParOf" srcId="{070FFB4F-795E-B744-BC93-7B01C991C6E3}" destId="{FF55F364-1D84-8D47-96D2-CBADE2C030DA}" srcOrd="3" destOrd="0" presId="urn:microsoft.com/office/officeart/2005/8/layout/vList5"/>
    <dgm:cxn modelId="{9E777667-C1F0-8147-8BD7-01BC188C464E}" type="presParOf" srcId="{070FFB4F-795E-B744-BC93-7B01C991C6E3}" destId="{4405FD06-D104-4643-8BBE-9085CCAE46B3}" srcOrd="4" destOrd="0" presId="urn:microsoft.com/office/officeart/2005/8/layout/vList5"/>
    <dgm:cxn modelId="{73017309-C942-5040-A83F-87285F1FA3D1}" type="presParOf" srcId="{4405FD06-D104-4643-8BBE-9085CCAE46B3}" destId="{5552A990-F378-894F-B3E7-067BB1E1D144}" srcOrd="0" destOrd="0" presId="urn:microsoft.com/office/officeart/2005/8/layout/vList5"/>
    <dgm:cxn modelId="{E446B984-F58B-2147-B90B-0B7EDDC5EE78}" type="presParOf" srcId="{4405FD06-D104-4643-8BBE-9085CCAE46B3}" destId="{AAC9086A-EDF2-9F47-908B-B66D780F0DFC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19AE5AD-9BE4-2846-9484-33242AA0FA94}">
      <dsp:nvSpPr>
        <dsp:cNvPr id="0" name=""/>
        <dsp:cNvSpPr/>
      </dsp:nvSpPr>
      <dsp:spPr>
        <a:xfrm rot="5400000">
          <a:off x="5222782" y="-2181638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Continuing Android Development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REST API Features (GPS, Trips)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sp:txBody>
      <dsp:txXfrm rot="-5400000">
        <a:off x="2951663" y="123904"/>
        <a:ext cx="5212977" cy="636315"/>
      </dsp:txXfrm>
    </dsp:sp>
    <dsp:sp modelId="{02146DBB-D016-0B41-88F9-F1029D1B0149}">
      <dsp:nvSpPr>
        <dsp:cNvPr id="0" name=""/>
        <dsp:cNvSpPr/>
      </dsp:nvSpPr>
      <dsp:spPr>
        <a:xfrm>
          <a:off x="0" y="1335"/>
          <a:ext cx="2951663" cy="881452"/>
        </a:xfrm>
        <a:prstGeom prst="roundRect">
          <a:avLst/>
        </a:prstGeom>
        <a:solidFill>
          <a:sysClr val="windowText" lastClr="000000">
            <a:lumMod val="50000"/>
            <a:lumOff val="50000"/>
          </a:sys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solidFill>
                <a:sysClr val="window" lastClr="FFFFFF"/>
              </a:solidFill>
              <a:latin typeface="Helvetica"/>
              <a:ea typeface="+mn-ea"/>
              <a:cs typeface="Helvetica"/>
            </a:rPr>
            <a:t>February 28, 2011</a:t>
          </a:r>
          <a:endParaRPr lang="en-US" sz="2500" kern="1200" dirty="0">
            <a:solidFill>
              <a:sysClr val="window" lastClr="FFFFFF"/>
            </a:solidFill>
            <a:latin typeface="Helvetica"/>
            <a:ea typeface="+mn-ea"/>
            <a:cs typeface="Helvetica"/>
          </a:endParaRPr>
        </a:p>
      </dsp:txBody>
      <dsp:txXfrm>
        <a:off x="43029" y="44364"/>
        <a:ext cx="2865605" cy="795394"/>
      </dsp:txXfrm>
    </dsp:sp>
    <dsp:sp modelId="{44CEB1BF-B22A-8D41-8B0E-034912787D3B}">
      <dsp:nvSpPr>
        <dsp:cNvPr id="0" name=""/>
        <dsp:cNvSpPr/>
      </dsp:nvSpPr>
      <dsp:spPr>
        <a:xfrm rot="5400000">
          <a:off x="5222782" y="-1256113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Android App Nearing Completion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Web App Nearing Completion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E-Week Preparation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sp:txBody>
      <dsp:txXfrm rot="-5400000">
        <a:off x="2951663" y="1049429"/>
        <a:ext cx="5212977" cy="636315"/>
      </dsp:txXfrm>
    </dsp:sp>
    <dsp:sp modelId="{5073F4B7-8E64-C942-80E4-125371750933}">
      <dsp:nvSpPr>
        <dsp:cNvPr id="0" name=""/>
        <dsp:cNvSpPr/>
      </dsp:nvSpPr>
      <dsp:spPr>
        <a:xfrm>
          <a:off x="0" y="926860"/>
          <a:ext cx="2951663" cy="881452"/>
        </a:xfrm>
        <a:prstGeom prst="roundRect">
          <a:avLst/>
        </a:prstGeom>
        <a:solidFill>
          <a:sysClr val="windowText" lastClr="000000">
            <a:lumMod val="50000"/>
            <a:lumOff val="50000"/>
          </a:sys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solidFill>
                <a:sysClr val="window" lastClr="FFFFFF"/>
              </a:solidFill>
              <a:latin typeface="Helvetica"/>
              <a:ea typeface="+mn-ea"/>
              <a:cs typeface="Helvetica"/>
            </a:rPr>
            <a:t>March 31, 2011</a:t>
          </a:r>
          <a:endParaRPr lang="en-US" sz="2500" kern="1200" dirty="0">
            <a:solidFill>
              <a:sysClr val="window" lastClr="FFFFFF"/>
            </a:solidFill>
            <a:latin typeface="Helvetica"/>
            <a:ea typeface="+mn-ea"/>
            <a:cs typeface="Helvetica"/>
          </a:endParaRPr>
        </a:p>
      </dsp:txBody>
      <dsp:txXfrm>
        <a:off x="43029" y="969889"/>
        <a:ext cx="2865605" cy="795394"/>
      </dsp:txXfrm>
    </dsp:sp>
    <dsp:sp modelId="{AAC9086A-EDF2-9F47-908B-B66D780F0DFC}">
      <dsp:nvSpPr>
        <dsp:cNvPr id="0" name=""/>
        <dsp:cNvSpPr/>
      </dsp:nvSpPr>
      <dsp:spPr>
        <a:xfrm rot="5400000">
          <a:off x="5222782" y="-330589"/>
          <a:ext cx="705161" cy="5247400"/>
        </a:xfrm>
        <a:prstGeom prst="round2SameRect">
          <a:avLst/>
        </a:prstGeom>
        <a:solidFill>
          <a:sysClr val="window" lastClr="FFFFFF">
            <a:lumMod val="65000"/>
            <a:alpha val="90000"/>
          </a:sysClr>
        </a:solidFill>
        <a:ln w="9525" cap="flat" cmpd="sng" algn="ctr">
          <a:solidFill>
            <a:srgbClr val="4F81BD">
              <a:alpha val="90000"/>
              <a:tint val="40000"/>
              <a:hueOff val="0"/>
              <a:satOff val="0"/>
              <a:lumOff val="0"/>
              <a:alphaOff val="0"/>
            </a:srgb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22860" rIns="45720" bIns="22860" numCol="1" spcCol="1270" anchor="ctr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Finalize Testing of Applications (Android and Web)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200" kern="1200" dirty="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Server-Side Implementation of Learning Algorithms (</a:t>
          </a:r>
          <a:r>
            <a:rPr lang="en-US" sz="1200" kern="1200" smtClean="0">
              <a:solidFill>
                <a:sysClr val="windowText" lastClr="000000">
                  <a:hueOff val="0"/>
                  <a:satOff val="0"/>
                  <a:lumOff val="0"/>
                  <a:alphaOff val="0"/>
                </a:sysClr>
              </a:solidFill>
              <a:latin typeface="Helvetica"/>
              <a:ea typeface="+mn-ea"/>
              <a:cs typeface="Helvetica"/>
            </a:rPr>
            <a:t>time permitting)</a:t>
          </a:r>
          <a:endParaRPr lang="en-US" sz="1200" kern="1200" dirty="0">
            <a:solidFill>
              <a:sysClr val="windowText" lastClr="000000">
                <a:hueOff val="0"/>
                <a:satOff val="0"/>
                <a:lumOff val="0"/>
                <a:alphaOff val="0"/>
              </a:sysClr>
            </a:solidFill>
            <a:latin typeface="Helvetica"/>
            <a:ea typeface="+mn-ea"/>
            <a:cs typeface="Helvetica"/>
          </a:endParaRPr>
        </a:p>
      </dsp:txBody>
      <dsp:txXfrm rot="-5400000">
        <a:off x="2951663" y="1974953"/>
        <a:ext cx="5212977" cy="636315"/>
      </dsp:txXfrm>
    </dsp:sp>
    <dsp:sp modelId="{5552A990-F378-894F-B3E7-067BB1E1D144}">
      <dsp:nvSpPr>
        <dsp:cNvPr id="0" name=""/>
        <dsp:cNvSpPr/>
      </dsp:nvSpPr>
      <dsp:spPr>
        <a:xfrm>
          <a:off x="0" y="1852385"/>
          <a:ext cx="2951663" cy="881452"/>
        </a:xfrm>
        <a:prstGeom prst="roundRect">
          <a:avLst/>
        </a:prstGeom>
        <a:solidFill>
          <a:sysClr val="windowText" lastClr="000000">
            <a:lumMod val="50000"/>
            <a:lumOff val="50000"/>
          </a:sys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5250" tIns="47625" rIns="95250" bIns="47625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500" kern="1200" dirty="0" smtClean="0">
              <a:solidFill>
                <a:sysClr val="window" lastClr="FFFFFF"/>
              </a:solidFill>
              <a:latin typeface="Helvetica"/>
              <a:ea typeface="+mn-ea"/>
              <a:cs typeface="Helvetica"/>
            </a:rPr>
            <a:t>April 30, 2011</a:t>
          </a:r>
          <a:endParaRPr lang="en-US" sz="2500" kern="1200" dirty="0">
            <a:solidFill>
              <a:sysClr val="window" lastClr="FFFFFF"/>
            </a:solidFill>
            <a:latin typeface="Helvetica"/>
            <a:ea typeface="+mn-ea"/>
            <a:cs typeface="Helvetica"/>
          </a:endParaRPr>
        </a:p>
      </dsp:txBody>
      <dsp:txXfrm>
        <a:off x="43029" y="1895414"/>
        <a:ext cx="2865605" cy="79539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2C900D-C50E-4C4A-9DAB-1096451025AA}" type="datetimeFigureOut">
              <a:rPr lang="en-US" smtClean="0"/>
              <a:t>2/21/11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2E7217-964F-084A-891B-A4C1D0DB6E9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53100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Brett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9862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1960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Brett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779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Curtis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9178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Curtis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56724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Mike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9196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Brett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324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Curtis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89701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854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Brett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3707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Brett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9593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069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Curtis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07032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Mike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22E7217-964F-084A-891B-A4C1D0DB6E96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8255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365248"/>
            <a:ext cx="7772400" cy="978408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352800"/>
            <a:ext cx="7772400" cy="877824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5082" y="969264"/>
            <a:ext cx="3657600" cy="1161288"/>
          </a:xfrm>
        </p:spPr>
        <p:txBody>
          <a:bodyPr anchor="b">
            <a:noAutofit/>
          </a:bodyPr>
          <a:lstStyle>
            <a:lvl1pPr algn="l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63388" y="510988"/>
            <a:ext cx="3657600" cy="5553636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99853" y="2130552"/>
            <a:ext cx="3657600" cy="3584448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spcBef>
                <a:spcPts val="10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1376"/>
            <a:ext cx="7776882" cy="1014984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28800" y="457199"/>
            <a:ext cx="5486400" cy="3644153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orybo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155141"/>
            <a:ext cx="7776882" cy="1013011"/>
          </a:xfrm>
        </p:spPr>
        <p:txBody>
          <a:bodyPr anchor="b">
            <a:noAutofit/>
          </a:bodyPr>
          <a:lstStyle>
            <a:lvl1pPr algn="ctr">
              <a:defRPr sz="3600" b="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0571" y="5181599"/>
            <a:ext cx="7776882" cy="950259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>
              <a:spcBef>
                <a:spcPts val="300"/>
              </a:spcBef>
              <a:buNone/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 algn="l" defTabSz="914400" rtl="0" eaLnBrk="1" latinLnBrk="0" hangingPunct="1"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idx="13"/>
          </p:nvPr>
        </p:nvSpPr>
        <p:spPr>
          <a:xfrm>
            <a:off x="68580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6" name="Picture Placeholder 2"/>
          <p:cNvSpPr>
            <a:spLocks noGrp="1"/>
          </p:cNvSpPr>
          <p:nvPr>
            <p:ph type="pic" idx="14"/>
          </p:nvPr>
        </p:nvSpPr>
        <p:spPr>
          <a:xfrm>
            <a:off x="341249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7" name="Picture Placeholder 2"/>
          <p:cNvSpPr>
            <a:spLocks noGrp="1"/>
          </p:cNvSpPr>
          <p:nvPr>
            <p:ph type="pic" idx="15"/>
          </p:nvPr>
        </p:nvSpPr>
        <p:spPr>
          <a:xfrm>
            <a:off x="341249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8" name="Picture Placeholder 2"/>
          <p:cNvSpPr>
            <a:spLocks noGrp="1"/>
          </p:cNvSpPr>
          <p:nvPr>
            <p:ph type="pic" idx="16"/>
          </p:nvPr>
        </p:nvSpPr>
        <p:spPr>
          <a:xfrm>
            <a:off x="6139180" y="457200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9" name="Picture Placeholder 2"/>
          <p:cNvSpPr>
            <a:spLocks noGrp="1"/>
          </p:cNvSpPr>
          <p:nvPr>
            <p:ph type="pic" idx="17"/>
          </p:nvPr>
        </p:nvSpPr>
        <p:spPr>
          <a:xfrm>
            <a:off x="6139180" y="2455433"/>
            <a:ext cx="2331720" cy="164592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 typeface="Arial" pitchFamily="34" charset="0"/>
              <a:buNone/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162800" y="533400"/>
            <a:ext cx="1600200" cy="559276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533400"/>
            <a:ext cx="6019800" cy="5592763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869141"/>
            <a:ext cx="7770813" cy="4257022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4267200"/>
            <a:ext cx="7772400" cy="977153"/>
          </a:xfrm>
        </p:spPr>
        <p:txBody>
          <a:bodyPr anchor="b" anchorCtr="0">
            <a:no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799" y="5257800"/>
            <a:ext cx="7770813" cy="874058"/>
          </a:xfrm>
        </p:spPr>
        <p:txBody>
          <a:bodyPr>
            <a:normAutofit/>
          </a:bodyPr>
          <a:lstStyle>
            <a:lvl1pPr marL="0" indent="0" algn="ctr">
              <a:spcBef>
                <a:spcPts val="300"/>
              </a:spcBef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 rot="21540000">
            <a:off x="2056196" y="424650"/>
            <a:ext cx="5031609" cy="3375800"/>
          </a:xfrm>
          <a:solidFill>
            <a:schemeClr val="bg1">
              <a:lumMod val="75000"/>
              <a:lumOff val="25000"/>
            </a:schemeClr>
          </a:solidFill>
          <a:ln w="88900">
            <a:solidFill>
              <a:schemeClr val="tx1"/>
            </a:solidFill>
            <a:miter lim="800000"/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>
              <a:buFont typeface="Arial" pitchFamily="34" charset="0"/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990600"/>
            <a:ext cx="7770813" cy="1743075"/>
          </a:xfrm>
        </p:spPr>
        <p:txBody>
          <a:bodyPr vert="horz" lIns="91440" tIns="45720" rIns="91440" bIns="45720" rtlCol="0"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756647"/>
            <a:ext cx="7770813" cy="1281953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ts val="300"/>
              </a:spcBef>
              <a:buFontTx/>
              <a:buNone/>
              <a:defRPr sz="2000" kern="1200">
                <a:solidFill>
                  <a:schemeClr val="tx1">
                    <a:tint val="75000"/>
                  </a:schemeClr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44733" y="1760538"/>
            <a:ext cx="3611880" cy="4365625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45526" y="1550895"/>
            <a:ext cx="3611880" cy="614082"/>
          </a:xfrm>
        </p:spPr>
        <p:txBody>
          <a:bodyPr anchor="b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45526" y="2438400"/>
            <a:ext cx="3611880" cy="3687762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 marL="2398713" indent="-336550">
              <a:defRPr sz="1600"/>
            </a:lvl8pPr>
            <a:lvl9pPr marL="2398713" indent="-336550"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  <p:cxnSp>
        <p:nvCxnSpPr>
          <p:cNvPr id="11" name="Straight Connector 10"/>
          <p:cNvCxnSpPr/>
          <p:nvPr/>
        </p:nvCxnSpPr>
        <p:spPr>
          <a:xfrm>
            <a:off x="786205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4936966" y="2191871"/>
            <a:ext cx="3429000" cy="1588"/>
          </a:xfrm>
          <a:prstGeom prst="line">
            <a:avLst/>
          </a:prstGeom>
          <a:ln>
            <a:solidFill>
              <a:srgbClr val="FFFFFF">
                <a:alpha val="4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8905" y="971550"/>
            <a:ext cx="3657600" cy="1162050"/>
          </a:xfrm>
        </p:spPr>
        <p:txBody>
          <a:bodyPr anchor="b">
            <a:no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457200"/>
            <a:ext cx="3657600" cy="5668963"/>
          </a:xfrm>
        </p:spPr>
        <p:txBody>
          <a:bodyPr>
            <a:normAutofit/>
          </a:bodyPr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 marL="2398713" indent="-336550">
              <a:defRPr sz="1800"/>
            </a:lvl8pPr>
            <a:lvl9pPr marL="2398713" indent="-336550"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8905" y="2133601"/>
            <a:ext cx="3657600" cy="3581400"/>
          </a:xfrm>
        </p:spPr>
        <p:txBody>
          <a:bodyPr>
            <a:normAutofit/>
          </a:bodyPr>
          <a:lstStyle>
            <a:lvl1pPr marL="0" indent="0">
              <a:spcBef>
                <a:spcPts val="10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121023"/>
            <a:ext cx="7770813" cy="1429871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1752600"/>
            <a:ext cx="7770813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20435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51A0C47-018D-4460-B945-BFF7981B6CA6}" type="datetimeFigureOut">
              <a:rPr lang="en-US" smtClean="0"/>
              <a:t>2/21/11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4105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229100" y="6356350"/>
            <a:ext cx="685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ffectLst>
                  <a:outerShdw blurRad="50800" dist="38100" dir="5400000" sx="101000" sy="101000" algn="t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9C1F5A0A-F6FC-4FFD-9B49-0DA8697211D9}" type="slidenum">
              <a:rPr lang="en-US" smtClean="0"/>
              <a:t>‹#›</a:t>
            </a:fld>
            <a:endParaRPr 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ts val="2000"/>
        </a:spcBef>
        <a:buFontTx/>
        <a:buBlip>
          <a:blip r:embed="rId16"/>
        </a:buBlip>
        <a:defRPr sz="22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1pPr>
      <a:lvl2pPr marL="6858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20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2pPr>
      <a:lvl3pPr marL="10350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371600" indent="-3365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4pPr>
      <a:lvl5pPr marL="1720850" indent="-349250" algn="l" defTabSz="914400" rtl="0" eaLnBrk="1" latinLnBrk="0" hangingPunct="1">
        <a:spcBef>
          <a:spcPts val="600"/>
        </a:spcBef>
        <a:buFontTx/>
        <a:buBlip>
          <a:blip r:embed="rId16"/>
        </a:buBlip>
        <a:defRPr sz="1800" kern="120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5pPr>
      <a:lvl6pPr marL="20558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6pPr>
      <a:lvl7pPr marL="2398713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7pPr>
      <a:lvl8pPr marL="2743200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 smtClean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8pPr>
      <a:lvl9pPr marL="3087688" indent="-336550" algn="l" defTabSz="914400" rtl="0" eaLnBrk="1" latinLnBrk="0" hangingPunct="1">
        <a:spcBef>
          <a:spcPct val="20000"/>
        </a:spcBef>
        <a:buFontTx/>
        <a:buBlip>
          <a:blip r:embed="rId16"/>
        </a:buBlip>
        <a:defRPr lang="en-US" sz="1800" kern="1200" dirty="0">
          <a:solidFill>
            <a:schemeClr val="tx1"/>
          </a:solidFill>
          <a:effectLst>
            <a:outerShdw blurRad="50800" dist="50800" dir="5400000" sx="101000" sy="101000" algn="t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diagramData" Target="../diagrams/data1.xml"/><Relationship Id="rId5" Type="http://schemas.openxmlformats.org/officeDocument/2006/relationships/diagramLayout" Target="../diagrams/layout1.xml"/><Relationship Id="rId6" Type="http://schemas.openxmlformats.org/officeDocument/2006/relationships/diagramQuickStyle" Target="../diagrams/quickStyle1.xml"/><Relationship Id="rId7" Type="http://schemas.openxmlformats.org/officeDocument/2006/relationships/diagramColors" Target="../diagrams/colors1.xml"/><Relationship Id="rId8" Type="http://schemas.microsoft.com/office/2007/relationships/diagramDrawing" Target="../diagrams/drawing1.xml"/><Relationship Id="rId9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6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3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2.png"/><Relationship Id="rId6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1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297618"/>
            <a:ext cx="7772400" cy="877824"/>
          </a:xfrm>
        </p:spPr>
        <p:txBody>
          <a:bodyPr>
            <a:noAutofit/>
          </a:bodyPr>
          <a:lstStyle/>
          <a:p>
            <a:r>
              <a:rPr lang="en-US" dirty="0">
                <a:latin typeface="Helvetica"/>
                <a:cs typeface="Helvetica"/>
              </a:rPr>
              <a:t>Progress </a:t>
            </a:r>
            <a:r>
              <a:rPr lang="en-US" dirty="0" smtClean="0">
                <a:latin typeface="Helvetica"/>
                <a:cs typeface="Helvetica"/>
              </a:rPr>
              <a:t>Report : February 22</a:t>
            </a:r>
            <a:r>
              <a:rPr lang="en-US" baseline="30000" dirty="0" smtClean="0">
                <a:latin typeface="Helvetica"/>
                <a:cs typeface="Helvetica"/>
              </a:rPr>
              <a:t>nd</a:t>
            </a:r>
            <a:r>
              <a:rPr lang="en-US" dirty="0" smtClean="0">
                <a:latin typeface="Helvetica"/>
                <a:cs typeface="Helvetica"/>
              </a:rPr>
              <a:t>, 2011</a:t>
            </a:r>
          </a:p>
          <a:p>
            <a:r>
              <a:rPr lang="en-US" sz="1400" dirty="0">
                <a:latin typeface="Helvetica"/>
                <a:cs typeface="Helvetica"/>
              </a:rPr>
              <a:t>Brett </a:t>
            </a:r>
            <a:r>
              <a:rPr lang="en-US" sz="1400" dirty="0" err="1">
                <a:latin typeface="Helvetica"/>
                <a:cs typeface="Helvetica"/>
              </a:rPr>
              <a:t>Baumert</a:t>
            </a:r>
            <a:r>
              <a:rPr lang="en-US" sz="1400" dirty="0">
                <a:latin typeface="Helvetica"/>
                <a:cs typeface="Helvetica"/>
              </a:rPr>
              <a:t>, Curtis Johnson, Mike Kelly</a:t>
            </a:r>
          </a:p>
          <a:p>
            <a:endParaRPr lang="en-US" dirty="0" smtClean="0">
              <a:latin typeface="Helvetica"/>
              <a:cs typeface="Helvetica"/>
            </a:endParaRPr>
          </a:p>
          <a:p>
            <a:endParaRPr lang="en-US" sz="1600" dirty="0">
              <a:latin typeface="Helvetica"/>
              <a:cs typeface="Helvetica"/>
            </a:endParaRPr>
          </a:p>
          <a:p>
            <a:endParaRPr lang="en-US" sz="1600" dirty="0">
              <a:latin typeface="Helvetica"/>
              <a:cs typeface="Helvetica"/>
            </a:endParaRPr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784" y="2553360"/>
            <a:ext cx="7266360" cy="1759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28430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43556"/>
            <a:ext cx="7770813" cy="1429871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Helvetica"/>
                <a:cs typeface="Helvetica"/>
              </a:rPr>
              <a:t>Demo</a:t>
            </a:r>
            <a:endParaRPr lang="en-US" sz="6000" dirty="0">
              <a:latin typeface="Helvetica"/>
              <a:cs typeface="Helvetica"/>
            </a:endParaRPr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7736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8" name="Picture 7" descr="map.png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What’s to Come: Android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UI Modes (Basic, Advanced, Graphing)</a:t>
            </a:r>
          </a:p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Efficiency</a:t>
            </a:r>
          </a:p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OBD Error Codes</a:t>
            </a:r>
          </a:p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Trip Feature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7" name="Picture 6" descr="logo.png"/>
          <p:cNvPicPr>
            <a:picLocks noChangeAspect="1"/>
          </p:cNvPicPr>
          <p:nvPr/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490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Helvetica"/>
                <a:cs typeface="Helvetica"/>
              </a:rPr>
              <a:t>What’s to Come: Web and API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Web App User Interface</a:t>
            </a:r>
          </a:p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Data Graphing &amp; Analysis</a:t>
            </a:r>
          </a:p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Trips &amp; </a:t>
            </a:r>
            <a:r>
              <a:rPr lang="en-US" dirty="0" smtClean="0">
                <a:latin typeface="Helvetica"/>
                <a:cs typeface="Helvetica"/>
              </a:rPr>
              <a:t>Maps</a:t>
            </a:r>
            <a:endParaRPr lang="en-US" dirty="0" smtClean="0">
              <a:latin typeface="Helvetica"/>
              <a:cs typeface="Helvetica"/>
            </a:endParaRPr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  <p:pic>
        <p:nvPicPr>
          <p:cNvPr id="4" name="Picture 3" descr="web_app.png"/>
          <p:cNvPicPr>
            <a:picLocks noChangeAspect="1"/>
          </p:cNvPicPr>
          <p:nvPr/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229" y="279621"/>
            <a:ext cx="12289326" cy="8987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09305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Schedule</a:t>
            </a:r>
            <a:endParaRPr lang="en-US" dirty="0">
              <a:latin typeface="Helvetica"/>
              <a:cs typeface="Helvetica"/>
            </a:endParaRPr>
          </a:p>
        </p:txBody>
      </p:sp>
      <p:graphicFrame>
        <p:nvGraphicFramePr>
          <p:cNvPr id="32" name="Diagram 31"/>
          <p:cNvGraphicFramePr/>
          <p:nvPr>
            <p:extLst>
              <p:ext uri="{D42A27DB-BD31-4B8C-83A1-F6EECF244321}">
                <p14:modId xmlns:p14="http://schemas.microsoft.com/office/powerpoint/2010/main" val="1242393935"/>
              </p:ext>
            </p:extLst>
          </p:nvPr>
        </p:nvGraphicFramePr>
        <p:xfrm>
          <a:off x="482986" y="2101799"/>
          <a:ext cx="8199064" cy="273517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76622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543556"/>
            <a:ext cx="7770813" cy="1429871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Helvetica"/>
                <a:cs typeface="Helvetica"/>
              </a:rPr>
              <a:t>Questions?</a:t>
            </a:r>
            <a:endParaRPr lang="en-US" sz="6000" dirty="0">
              <a:latin typeface="Helvetica"/>
              <a:cs typeface="Helvetica"/>
            </a:endParaRPr>
          </a:p>
        </p:txBody>
      </p:sp>
      <p:pic>
        <p:nvPicPr>
          <p:cNvPr id="5" name="Picture 4" descr="logo.png"/>
          <p:cNvPicPr>
            <a:picLocks noChangeAspect="1"/>
          </p:cNvPicPr>
          <p:nvPr/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4694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Overview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Project Review &amp; Previous Work</a:t>
            </a:r>
          </a:p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Our Competitors</a:t>
            </a:r>
          </a:p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Project Progress</a:t>
            </a:r>
          </a:p>
          <a:p>
            <a:pPr>
              <a:buSzPct val="150000"/>
              <a:buFont typeface="Arial"/>
              <a:buChar char="•"/>
            </a:pPr>
            <a:r>
              <a:rPr lang="en-US" b="1" dirty="0" smtClean="0">
                <a:latin typeface="Helvetica"/>
                <a:cs typeface="Helvetica"/>
              </a:rPr>
              <a:t>OBD</a:t>
            </a:r>
            <a:r>
              <a:rPr lang="en-US" dirty="0" smtClean="0">
                <a:latin typeface="Helvetica"/>
                <a:cs typeface="Helvetica"/>
              </a:rPr>
              <a:t>me Demo</a:t>
            </a:r>
          </a:p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What’s to come</a:t>
            </a:r>
          </a:p>
          <a:p>
            <a:pPr>
              <a:buFont typeface="Arial"/>
              <a:buChar char="•"/>
            </a:pPr>
            <a:endParaRPr lang="en-US" dirty="0" smtClean="0">
              <a:latin typeface="Helvetica"/>
              <a:cs typeface="Helvetica"/>
            </a:endParaRPr>
          </a:p>
        </p:txBody>
      </p:sp>
      <p:pic>
        <p:nvPicPr>
          <p:cNvPr id="4" name="Picture 3" descr="logo.png"/>
          <p:cNvPicPr>
            <a:picLocks noChangeAspect="1"/>
          </p:cNvPicPr>
          <p:nvPr/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80425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>
                <a:latin typeface="Helvetica"/>
                <a:cs typeface="Helvetica"/>
              </a:rPr>
              <a:t>OBD</a:t>
            </a:r>
            <a:r>
              <a:rPr lang="en-US" dirty="0" smtClean="0">
                <a:latin typeface="Helvetica"/>
                <a:cs typeface="Helvetica"/>
              </a:rPr>
              <a:t>me Architecture</a:t>
            </a:r>
            <a:endParaRPr lang="en-US" dirty="0">
              <a:latin typeface="Helvetica"/>
              <a:cs typeface="Helvetica"/>
            </a:endParaRPr>
          </a:p>
        </p:txBody>
      </p:sp>
      <p:pic>
        <p:nvPicPr>
          <p:cNvPr id="3" name="Picture 2" descr="Diagram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034104"/>
            <a:ext cx="7961897" cy="5432600"/>
          </a:xfrm>
          <a:prstGeom prst="rect">
            <a:avLst/>
          </a:prstGeom>
        </p:spPr>
      </p:pic>
      <p:pic>
        <p:nvPicPr>
          <p:cNvPr id="7" name="Picture 6" descr="logo.png"/>
          <p:cNvPicPr>
            <a:picLocks noChangeAspect="1"/>
          </p:cNvPicPr>
          <p:nvPr/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3619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 descr="droidx_review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4313" y="1886773"/>
            <a:ext cx="3520770" cy="387284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>
                <a:latin typeface="Helvetica"/>
                <a:cs typeface="Helvetica"/>
              </a:rPr>
              <a:t>Previous Work: Mini Project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42148" y="2120180"/>
            <a:ext cx="3570208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Hardware Implementation</a:t>
            </a:r>
            <a:endParaRPr lang="en-US" dirty="0">
              <a:latin typeface="Helvetica"/>
              <a:cs typeface="Helvetica"/>
            </a:endParaRPr>
          </a:p>
          <a:p>
            <a:pPr marL="742950" lvl="1" indent="-285750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Interface with OBD-II</a:t>
            </a:r>
          </a:p>
          <a:p>
            <a:pPr marL="742950" lvl="1" indent="-285750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Bluetooth Communication</a:t>
            </a:r>
          </a:p>
          <a:p>
            <a:pPr marL="285750" indent="-285750">
              <a:buSzPct val="150000"/>
              <a:buFont typeface="Arial"/>
              <a:buChar char="•"/>
            </a:pPr>
            <a:endParaRPr lang="en-US" dirty="0" smtClean="0">
              <a:latin typeface="Helvetica"/>
              <a:cs typeface="Helvetica"/>
            </a:endParaRPr>
          </a:p>
          <a:p>
            <a:pPr marL="285750" indent="-285750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Software</a:t>
            </a:r>
          </a:p>
          <a:p>
            <a:pPr marL="742950" lvl="1" indent="-285750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“Hardware Terminal”</a:t>
            </a:r>
          </a:p>
          <a:p>
            <a:pPr marL="742950" lvl="1" indent="-285750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Primitive Android App</a:t>
            </a:r>
          </a:p>
          <a:p>
            <a:pPr marL="285750" indent="-285750">
              <a:buSzPct val="150000"/>
              <a:buFont typeface="Arial"/>
              <a:buChar char="•"/>
            </a:pPr>
            <a:endParaRPr lang="en-US" dirty="0">
              <a:latin typeface="Helvetica"/>
              <a:cs typeface="Helvetica"/>
            </a:endParaRPr>
          </a:p>
          <a:p>
            <a:pPr marL="285750" indent="-285750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Server (Frank)</a:t>
            </a:r>
          </a:p>
          <a:p>
            <a:pPr marL="742950" lvl="1" indent="-285750">
              <a:buSzPct val="150000"/>
              <a:buFont typeface="Arial"/>
              <a:buChar char="•"/>
            </a:pPr>
            <a:r>
              <a:rPr lang="en-US" dirty="0" err="1" smtClean="0">
                <a:latin typeface="Helvetica"/>
                <a:cs typeface="Helvetica"/>
              </a:rPr>
              <a:t>Atlassian</a:t>
            </a:r>
            <a:r>
              <a:rPr lang="en-US" dirty="0" smtClean="0">
                <a:latin typeface="Helvetica"/>
                <a:cs typeface="Helvetica"/>
              </a:rPr>
              <a:t> Tools</a:t>
            </a:r>
          </a:p>
          <a:p>
            <a:pPr marL="742950" lvl="1" indent="-285750">
              <a:buSzPct val="150000"/>
              <a:buFont typeface="Arial"/>
              <a:buChar char="•"/>
            </a:pPr>
            <a:r>
              <a:rPr lang="en-US" dirty="0" err="1" smtClean="0">
                <a:latin typeface="Helvetica"/>
                <a:cs typeface="Helvetica"/>
              </a:rPr>
              <a:t>OBDme.com</a:t>
            </a:r>
            <a:endParaRPr lang="en-US" dirty="0" smtClean="0">
              <a:latin typeface="Helvetica"/>
              <a:cs typeface="Helvetica"/>
            </a:endParaRPr>
          </a:p>
          <a:p>
            <a:pPr marL="742950" lvl="1" indent="-285750">
              <a:buFont typeface="Arial"/>
              <a:buChar char="•"/>
            </a:pPr>
            <a:endParaRPr lang="en-US" dirty="0">
              <a:latin typeface="Helvetica"/>
              <a:cs typeface="Helvetica"/>
            </a:endParaRPr>
          </a:p>
        </p:txBody>
      </p:sp>
      <p:pic>
        <p:nvPicPr>
          <p:cNvPr id="4" name="Picture 3" descr="board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5018" y="1574974"/>
            <a:ext cx="2639367" cy="3961526"/>
          </a:xfrm>
          <a:prstGeom prst="rect">
            <a:avLst/>
          </a:prstGeom>
        </p:spPr>
      </p:pic>
      <p:pic>
        <p:nvPicPr>
          <p:cNvPr id="5" name="Picture 4" descr="wireless_grey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60869" y="2642972"/>
            <a:ext cx="1161656" cy="1474966"/>
          </a:xfrm>
          <a:prstGeom prst="rect">
            <a:avLst/>
          </a:prstGeom>
        </p:spPr>
      </p:pic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7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1864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Our Competitors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4996" y="1530302"/>
            <a:ext cx="2601320" cy="2443639"/>
          </a:xfrm>
        </p:spPr>
        <p:txBody>
          <a:bodyPr/>
          <a:lstStyle/>
          <a:p>
            <a:pPr lvl="1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Android</a:t>
            </a:r>
          </a:p>
          <a:p>
            <a:pPr lvl="2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Torque</a:t>
            </a:r>
          </a:p>
          <a:p>
            <a:pPr lvl="1">
              <a:buFont typeface="Arial"/>
              <a:buChar char="•"/>
            </a:pPr>
            <a:endParaRPr lang="en-US" dirty="0" smtClean="0">
              <a:latin typeface="Helvetica"/>
              <a:cs typeface="Helvetica"/>
            </a:endParaRPr>
          </a:p>
          <a:p>
            <a:pPr lvl="1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iPhone</a:t>
            </a:r>
          </a:p>
          <a:p>
            <a:pPr lvl="2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Rev</a:t>
            </a:r>
            <a:endParaRPr lang="en-US" dirty="0">
              <a:latin typeface="Helvetica"/>
              <a:cs typeface="Helvetica"/>
            </a:endParaRPr>
          </a:p>
          <a:p>
            <a:pPr marL="349250" lvl="1" indent="0">
              <a:buNone/>
            </a:pPr>
            <a:endParaRPr lang="en-US" dirty="0" smtClean="0">
              <a:latin typeface="Helvetica"/>
              <a:cs typeface="Helvetica"/>
            </a:endParaRPr>
          </a:p>
        </p:txBody>
      </p:sp>
      <p:pic>
        <p:nvPicPr>
          <p:cNvPr id="8" name="Picture 7" descr="iphones_rev_60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1921" y="2965266"/>
            <a:ext cx="6137194" cy="3892734"/>
          </a:xfrm>
          <a:prstGeom prst="rect">
            <a:avLst/>
          </a:prstGeom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4444597" y="1495975"/>
            <a:ext cx="2601320" cy="20385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ts val="2000"/>
              </a:spcBef>
              <a:buFontTx/>
              <a:buBlip>
                <a:blip r:embed="rId5"/>
              </a:buBlip>
              <a:defRPr sz="22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  <a:lvl2pPr marL="685800" indent="-336550" algn="l" defTabSz="914400" rtl="0" eaLnBrk="1" latinLnBrk="0" hangingPunct="1">
              <a:spcBef>
                <a:spcPts val="600"/>
              </a:spcBef>
              <a:buFontTx/>
              <a:buBlip>
                <a:blip r:embed="rId5"/>
              </a:buBlip>
              <a:defRPr sz="20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2pPr>
            <a:lvl3pPr marL="1035050" indent="-349250" algn="l" defTabSz="914400" rtl="0" eaLnBrk="1" latinLnBrk="0" hangingPunct="1">
              <a:spcBef>
                <a:spcPts val="600"/>
              </a:spcBef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-336550" algn="l" defTabSz="914400" rtl="0" eaLnBrk="1" latinLnBrk="0" hangingPunct="1">
              <a:spcBef>
                <a:spcPts val="600"/>
              </a:spcBef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4pPr>
            <a:lvl5pPr marL="1720850" indent="-349250" algn="l" defTabSz="914400" rtl="0" eaLnBrk="1" latinLnBrk="0" hangingPunct="1">
              <a:spcBef>
                <a:spcPts val="600"/>
              </a:spcBef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5pPr>
            <a:lvl6pPr marL="2055813" indent="-336550" algn="l" defTabSz="914400" rtl="0" eaLnBrk="1" latinLnBrk="0" hangingPunct="1">
              <a:spcBef>
                <a:spcPct val="20000"/>
              </a:spcBef>
              <a:buFontTx/>
              <a:buBlip>
                <a:blip r:embed="rId5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6pPr>
            <a:lvl7pPr marL="2398713" indent="-336550" algn="l" defTabSz="914400" rtl="0" eaLnBrk="1" latinLnBrk="0" hangingPunct="1">
              <a:spcBef>
                <a:spcPct val="20000"/>
              </a:spcBef>
              <a:buFontTx/>
              <a:buBlip>
                <a:blip r:embed="rId5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7pPr>
            <a:lvl8pPr marL="2743200" indent="-336550" algn="l" defTabSz="914400" rtl="0" eaLnBrk="1" latinLnBrk="0" hangingPunct="1">
              <a:spcBef>
                <a:spcPct val="20000"/>
              </a:spcBef>
              <a:buFontTx/>
              <a:buBlip>
                <a:blip r:embed="rId5"/>
              </a:buBlip>
              <a:defRPr lang="en-US" sz="1800" kern="1200" dirty="0" smtClean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8pPr>
            <a:lvl9pPr marL="3087688" indent="-336550" algn="l" defTabSz="914400" rtl="0" eaLnBrk="1" latinLnBrk="0" hangingPunct="1">
              <a:spcBef>
                <a:spcPct val="20000"/>
              </a:spcBef>
              <a:buFontTx/>
              <a:buBlip>
                <a:blip r:embed="rId5"/>
              </a:buBlip>
              <a:defRPr lang="en-US" sz="1800" kern="1200" dirty="0">
                <a:solidFill>
                  <a:schemeClr val="tx1"/>
                </a:solidFill>
                <a:effectLst>
                  <a:outerShdw blurRad="50800" dist="50800" dir="5400000" sx="101000" sy="101000" algn="t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pPr lvl="1">
              <a:buFont typeface="Arial"/>
              <a:buChar char="•"/>
            </a:pPr>
            <a:r>
              <a:rPr lang="en-US" dirty="0">
                <a:latin typeface="Helvetica"/>
                <a:cs typeface="Helvetica"/>
              </a:rPr>
              <a:t>OBD-II Bluetooth Transceivers</a:t>
            </a:r>
          </a:p>
          <a:p>
            <a:pPr lvl="2">
              <a:buFont typeface="Arial"/>
              <a:buChar char="•"/>
            </a:pPr>
            <a:r>
              <a:rPr lang="en-US" dirty="0" err="1">
                <a:latin typeface="Helvetica"/>
                <a:cs typeface="Helvetica"/>
              </a:rPr>
              <a:t>Scantool.net</a:t>
            </a:r>
            <a:endParaRPr lang="en-US" dirty="0">
              <a:latin typeface="Helvetica"/>
              <a:cs typeface="Helvetica"/>
            </a:endParaRPr>
          </a:p>
          <a:p>
            <a:pPr lvl="2">
              <a:buFont typeface="Arial"/>
              <a:buChar char="•"/>
            </a:pPr>
            <a:r>
              <a:rPr lang="en-US" dirty="0" err="1">
                <a:latin typeface="Helvetica"/>
                <a:cs typeface="Helvetica"/>
              </a:rPr>
              <a:t>OBDKey</a:t>
            </a:r>
            <a:endParaRPr lang="en-US" dirty="0">
              <a:latin typeface="Helvetica"/>
              <a:cs typeface="Helvetica"/>
            </a:endParaRPr>
          </a:p>
          <a:p>
            <a:pPr marL="349250" lvl="1" indent="0">
              <a:buFontTx/>
              <a:buNone/>
            </a:pPr>
            <a:endParaRPr lang="en-US" dirty="0" smtClean="0">
              <a:latin typeface="Helvetica"/>
              <a:cs typeface="Helvetica"/>
            </a:endParaRPr>
          </a:p>
        </p:txBody>
      </p:sp>
      <p:pic>
        <p:nvPicPr>
          <p:cNvPr id="9" name="Picture 8" descr="logo.png"/>
          <p:cNvPicPr>
            <a:picLocks noChangeAspect="1"/>
          </p:cNvPicPr>
          <p:nvPr/>
        </p:nvPicPr>
        <p:blipFill>
          <a:blip r:embed="rId6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94392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Our Competitors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1550894"/>
            <a:ext cx="7770813" cy="4441263"/>
          </a:xfrm>
        </p:spPr>
        <p:txBody>
          <a:bodyPr>
            <a:normAutofit/>
          </a:bodyPr>
          <a:lstStyle/>
          <a:p>
            <a:pPr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What separates us from the rest</a:t>
            </a:r>
            <a:r>
              <a:rPr lang="en-US" dirty="0" smtClean="0">
                <a:latin typeface="Helvetica"/>
                <a:cs typeface="Helvetica"/>
              </a:rPr>
              <a:t>?</a:t>
            </a:r>
            <a:endParaRPr lang="en-US" dirty="0" smtClean="0">
              <a:latin typeface="Helvetica"/>
              <a:cs typeface="Helvetica"/>
            </a:endParaRP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Data </a:t>
            </a:r>
            <a:r>
              <a:rPr lang="en-US" dirty="0" smtClean="0">
                <a:latin typeface="Helvetica"/>
                <a:cs typeface="Helvetica"/>
              </a:rPr>
              <a:t>Collection</a:t>
            </a:r>
          </a:p>
          <a:p>
            <a:pPr lvl="2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Persistent</a:t>
            </a:r>
          </a:p>
          <a:p>
            <a:pPr lvl="2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Single Source</a:t>
            </a:r>
          </a:p>
          <a:p>
            <a:pPr lvl="2">
              <a:buSzPct val="150000"/>
              <a:buFont typeface="Arial"/>
              <a:buChar char="•"/>
            </a:pPr>
            <a:endParaRPr lang="en-US" dirty="0" smtClean="0">
              <a:latin typeface="Helvetica"/>
              <a:cs typeface="Helvetica"/>
            </a:endParaRP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Android Application</a:t>
            </a:r>
          </a:p>
          <a:p>
            <a:pPr lvl="2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Minimalistic Design</a:t>
            </a:r>
          </a:p>
          <a:p>
            <a:pPr lvl="2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Easy to see (High Contrast)</a:t>
            </a:r>
          </a:p>
          <a:p>
            <a:pPr lvl="2">
              <a:buSzPct val="150000"/>
              <a:buFont typeface="Arial"/>
              <a:buChar char="•"/>
            </a:pPr>
            <a:endParaRPr lang="en-US" dirty="0" smtClean="0">
              <a:latin typeface="Helvetica"/>
              <a:cs typeface="Helvetica"/>
            </a:endParaRP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Web Application</a:t>
            </a:r>
          </a:p>
          <a:p>
            <a:pPr lvl="2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Automated statistics</a:t>
            </a:r>
          </a:p>
          <a:p>
            <a:pPr lvl="2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Trends</a:t>
            </a:r>
            <a:endParaRPr lang="en-US" dirty="0" smtClean="0">
              <a:latin typeface="Helvetica"/>
              <a:cs typeface="Helvetica"/>
            </a:endParaRPr>
          </a:p>
          <a:p>
            <a:pPr lvl="2">
              <a:buSzPct val="150000"/>
              <a:buFont typeface="Arial"/>
              <a:buChar char="•"/>
            </a:pPr>
            <a:endParaRPr lang="en-US" dirty="0" smtClean="0">
              <a:latin typeface="Helvetica"/>
              <a:cs typeface="Helvetica"/>
            </a:endParaRPr>
          </a:p>
          <a:p>
            <a:pPr lvl="2">
              <a:buSzPct val="150000"/>
              <a:buFont typeface="Arial"/>
              <a:buChar char="•"/>
            </a:pPr>
            <a:endParaRPr lang="en-US" dirty="0" smtClean="0">
              <a:latin typeface="Helvetica"/>
              <a:cs typeface="Helvetica"/>
            </a:endParaRPr>
          </a:p>
          <a:p>
            <a:pPr lvl="2"/>
            <a:endParaRPr lang="en-US" dirty="0" smtClean="0">
              <a:latin typeface="Helvetica"/>
              <a:cs typeface="Helvetica"/>
            </a:endParaRPr>
          </a:p>
        </p:txBody>
      </p:sp>
      <p:pic>
        <p:nvPicPr>
          <p:cNvPr id="6" name="Picture 5" descr="logo.png"/>
          <p:cNvPicPr>
            <a:picLocks noChangeAspect="1"/>
          </p:cNvPicPr>
          <p:nvPr/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92173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4" name="Picture 3" descr="android dude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167" y="-645298"/>
            <a:ext cx="7470086" cy="846762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Android Application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SzPct val="150000"/>
              <a:buFont typeface="Arial"/>
              <a:buChar char="•"/>
            </a:pPr>
            <a:r>
              <a:rPr lang="en-US" b="1" dirty="0" smtClean="0">
                <a:latin typeface="Helvetica"/>
                <a:cs typeface="Helvetica"/>
              </a:rPr>
              <a:t>Setup Wizard</a:t>
            </a: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User Registration</a:t>
            </a: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Vehicle Registration</a:t>
            </a: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Intuitive</a:t>
            </a:r>
          </a:p>
          <a:p>
            <a:pPr>
              <a:buSzPct val="150000"/>
              <a:buFont typeface="Arial"/>
              <a:buChar char="•"/>
            </a:pPr>
            <a:r>
              <a:rPr lang="en-US" b="1" dirty="0" smtClean="0">
                <a:latin typeface="Helvetica"/>
                <a:cs typeface="Helvetica"/>
              </a:rPr>
              <a:t>Basic UI</a:t>
            </a: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Displays Live OBD Data</a:t>
            </a: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Preferences</a:t>
            </a:r>
            <a:endParaRPr lang="en-US" dirty="0">
              <a:latin typeface="Helvetica"/>
              <a:cs typeface="Helvetica"/>
            </a:endParaRPr>
          </a:p>
          <a:p>
            <a:pPr>
              <a:buSzPct val="150000"/>
              <a:buFont typeface="Arial"/>
              <a:buChar char="•"/>
            </a:pPr>
            <a:r>
              <a:rPr lang="en-US" b="1" dirty="0" smtClean="0">
                <a:latin typeface="Helvetica"/>
                <a:cs typeface="Helvetica"/>
              </a:rPr>
              <a:t>Data Logging</a:t>
            </a: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Temporary – Data to Phone SQLite</a:t>
            </a:r>
          </a:p>
          <a:p>
            <a:pPr lvl="1">
              <a:buSzPct val="150000"/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Persistent Storage</a:t>
            </a:r>
          </a:p>
        </p:txBody>
      </p:sp>
      <p:pic>
        <p:nvPicPr>
          <p:cNvPr id="10" name="Picture 9" descr="droidx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1247" y="1679938"/>
            <a:ext cx="3564375" cy="3920813"/>
          </a:xfrm>
          <a:prstGeom prst="rect">
            <a:avLst/>
          </a:prstGeom>
        </p:spPr>
      </p:pic>
      <p:pic>
        <p:nvPicPr>
          <p:cNvPr id="8" name="Picture 7" descr="logo.png"/>
          <p:cNvPicPr>
            <a:picLocks noChangeAspect="1"/>
          </p:cNvPicPr>
          <p:nvPr/>
        </p:nvPicPr>
        <p:blipFill>
          <a:blip r:embed="rId6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5705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6" name="Picture 5" descr="Play-icon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377" y="343244"/>
            <a:ext cx="6240162" cy="624016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REST API Framework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3740" y="1650958"/>
            <a:ext cx="8238495" cy="4257022"/>
          </a:xfrm>
        </p:spPr>
        <p:txBody>
          <a:bodyPr>
            <a:normAutofit/>
          </a:bodyPr>
          <a:lstStyle/>
          <a:p>
            <a:pPr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Purpose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Validating Users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Registering Vehicles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Data Persistence and Logging</a:t>
            </a:r>
          </a:p>
          <a:p>
            <a:pPr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Features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Built on Play! Framework</a:t>
            </a:r>
          </a:p>
          <a:p>
            <a:pPr lvl="1"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Initial Security Implemented</a:t>
            </a:r>
          </a:p>
          <a:p>
            <a:pPr>
              <a:buFont typeface="Arial"/>
              <a:buChar char="•"/>
            </a:pPr>
            <a:r>
              <a:rPr lang="en-US" dirty="0" smtClean="0">
                <a:latin typeface="Helvetica"/>
                <a:cs typeface="Helvetica"/>
              </a:rPr>
              <a:t>Examples</a:t>
            </a: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Courier"/>
                <a:cs typeface="Courier"/>
              </a:rPr>
              <a:t>GET http://obdme.com/api/users/cjohnson@</a:t>
            </a:r>
            <a:r>
              <a:rPr lang="en-US" sz="1800" dirty="0" smtClean="0">
                <a:latin typeface="Courier"/>
                <a:cs typeface="Courier"/>
              </a:rPr>
              <a:t>cse.unl.edu</a:t>
            </a:r>
            <a:endParaRPr lang="en-US" sz="1800" dirty="0">
              <a:latin typeface="Helvetica"/>
              <a:cs typeface="Helvetica"/>
            </a:endParaRPr>
          </a:p>
          <a:p>
            <a:pPr lvl="1">
              <a:buFont typeface="Arial"/>
              <a:buChar char="•"/>
            </a:pPr>
            <a:r>
              <a:rPr lang="en-US" sz="1800" dirty="0" smtClean="0">
                <a:latin typeface="Courier"/>
                <a:cs typeface="Courier"/>
              </a:rPr>
              <a:t>PUT </a:t>
            </a:r>
            <a:r>
              <a:rPr lang="en-US" sz="1800" dirty="0" smtClean="0">
                <a:latin typeface="Courier"/>
                <a:cs typeface="Courier"/>
              </a:rPr>
              <a:t>http://</a:t>
            </a:r>
            <a:r>
              <a:rPr lang="en-US" sz="1800" dirty="0" err="1" smtClean="0">
                <a:latin typeface="Courier"/>
                <a:cs typeface="Courier"/>
              </a:rPr>
              <a:t>obdme.com</a:t>
            </a:r>
            <a:r>
              <a:rPr lang="en-US" sz="1800" dirty="0" smtClean="0">
                <a:latin typeface="Courier"/>
                <a:cs typeface="Courier"/>
              </a:rPr>
              <a:t>/</a:t>
            </a:r>
            <a:r>
              <a:rPr lang="en-US" sz="1800" dirty="0" err="1" smtClean="0">
                <a:latin typeface="Courier"/>
                <a:cs typeface="Courier"/>
              </a:rPr>
              <a:t>api</a:t>
            </a:r>
            <a:r>
              <a:rPr lang="en-US" sz="1800" dirty="0" smtClean="0">
                <a:latin typeface="Courier"/>
                <a:cs typeface="Courier"/>
              </a:rPr>
              <a:t>/vehicles</a:t>
            </a:r>
          </a:p>
          <a:p>
            <a:pPr>
              <a:buFont typeface="Arial"/>
              <a:buChar char="•"/>
            </a:pPr>
            <a:endParaRPr lang="en-US" dirty="0" smtClean="0">
              <a:latin typeface="Helvetica"/>
              <a:cs typeface="Helvetica"/>
            </a:endParaRPr>
          </a:p>
        </p:txBody>
      </p:sp>
      <p:pic>
        <p:nvPicPr>
          <p:cNvPr id="7" name="Picture 6" descr="logo.png"/>
          <p:cNvPicPr>
            <a:picLocks noChangeAspect="1"/>
          </p:cNvPicPr>
          <p:nvPr/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7839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backgroun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Helvetica"/>
                <a:cs typeface="Helvetica"/>
              </a:rPr>
              <a:t>Development Metrics</a:t>
            </a:r>
            <a:endParaRPr lang="en-US" dirty="0">
              <a:latin typeface="Helvetica"/>
              <a:cs typeface="Helvetic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866996" y="1393565"/>
            <a:ext cx="589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elvetica"/>
                <a:cs typeface="Helvetica"/>
              </a:rPr>
              <a:t>15K</a:t>
            </a:r>
            <a:endParaRPr lang="en-US" sz="1600" dirty="0">
              <a:latin typeface="Helvetica"/>
              <a:cs typeface="Helvetica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866996" y="2040235"/>
            <a:ext cx="589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elvetica"/>
                <a:cs typeface="Helvetica"/>
              </a:rPr>
              <a:t>12K</a:t>
            </a:r>
            <a:endParaRPr lang="en-US" sz="1600" dirty="0">
              <a:latin typeface="Helvetica"/>
              <a:cs typeface="Helvetic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7866996" y="2697890"/>
            <a:ext cx="589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/>
                <a:cs typeface="Helvetica"/>
              </a:rPr>
              <a:t>9</a:t>
            </a:r>
            <a:r>
              <a:rPr lang="en-US" sz="1600" dirty="0" smtClean="0">
                <a:latin typeface="Helvetica"/>
                <a:cs typeface="Helvetica"/>
              </a:rPr>
              <a:t>K</a:t>
            </a:r>
            <a:endParaRPr lang="en-US" sz="1600" dirty="0">
              <a:latin typeface="Helvetica"/>
              <a:cs typeface="Helvetic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866996" y="3322592"/>
            <a:ext cx="589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/>
                <a:cs typeface="Helvetica"/>
              </a:rPr>
              <a:t>6</a:t>
            </a:r>
            <a:r>
              <a:rPr lang="en-US" sz="1600" dirty="0" smtClean="0">
                <a:latin typeface="Helvetica"/>
                <a:cs typeface="Helvetica"/>
              </a:rPr>
              <a:t>K</a:t>
            </a:r>
            <a:endParaRPr lang="en-US" sz="1600" dirty="0">
              <a:latin typeface="Helvetica"/>
              <a:cs typeface="Helvetic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866996" y="3947295"/>
            <a:ext cx="5896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Helvetica"/>
                <a:cs typeface="Helvetica"/>
              </a:rPr>
              <a:t>3</a:t>
            </a:r>
            <a:r>
              <a:rPr lang="en-US" sz="1600" dirty="0" smtClean="0">
                <a:latin typeface="Helvetica"/>
                <a:cs typeface="Helvetica"/>
              </a:rPr>
              <a:t>K</a:t>
            </a:r>
            <a:endParaRPr lang="en-US" sz="1600" dirty="0">
              <a:latin typeface="Helvetica"/>
              <a:cs typeface="Helvetica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81391" y="5241073"/>
            <a:ext cx="8088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600" dirty="0" smtClean="0">
                <a:latin typeface="Helvetica"/>
                <a:cs typeface="Helvetica"/>
              </a:rPr>
              <a:t>7-Dec</a:t>
            </a:r>
            <a:endParaRPr lang="en-US" sz="1600" dirty="0">
              <a:latin typeface="Helvetica"/>
              <a:cs typeface="Helvetica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866996" y="5241073"/>
            <a:ext cx="99966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>
                <a:latin typeface="Helvetica"/>
                <a:cs typeface="Helvetica"/>
              </a:rPr>
              <a:t>22-Feb</a:t>
            </a:r>
            <a:endParaRPr lang="en-US" sz="1600" dirty="0">
              <a:latin typeface="Helvetica"/>
              <a:cs typeface="Helvetica"/>
            </a:endParaRPr>
          </a:p>
        </p:txBody>
      </p:sp>
      <p:pic>
        <p:nvPicPr>
          <p:cNvPr id="17" name="Picture 16" descr="metrics2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501" y="1412547"/>
            <a:ext cx="6762495" cy="4659174"/>
          </a:xfrm>
          <a:prstGeom prst="rect">
            <a:avLst/>
          </a:prstGeom>
        </p:spPr>
      </p:pic>
      <p:pic>
        <p:nvPicPr>
          <p:cNvPr id="19" name="Picture 18" descr="logo.png"/>
          <p:cNvPicPr>
            <a:picLocks noChangeAspect="1"/>
          </p:cNvPicPr>
          <p:nvPr/>
        </p:nvPicPr>
        <p:blipFill>
          <a:blip r:embed="rId5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2632" y="6310404"/>
            <a:ext cx="1931580" cy="4678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9055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Story">
  <a:themeElements>
    <a:clrScheme name="Story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Story">
      <a:majorFont>
        <a:latin typeface="Calisto MT"/>
        <a:ea typeface=""/>
        <a:cs typeface=""/>
        <a:font script="Jpan" typeface="ＭＳ Ｐ明朝"/>
      </a:majorFont>
      <a:minorFont>
        <a:latin typeface="Calisto MT"/>
        <a:ea typeface=""/>
        <a:cs typeface=""/>
        <a:font script="Jpan" typeface="ＭＳ Ｐ明朝"/>
      </a:minorFont>
    </a:fontScheme>
    <a:fmtScheme name="Story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10000"/>
                <a:satMod val="150000"/>
                <a:lumMod val="120000"/>
              </a:schemeClr>
              <a:schemeClr val="phClr">
                <a:satMod val="350000"/>
                <a:lumMod val="150000"/>
              </a:schemeClr>
            </a:duotone>
          </a:blip>
          <a:tile tx="0" ty="0" sx="20000" sy="20000" flip="none" algn="ctr"/>
        </a:blipFill>
        <a:gradFill rotWithShape="1">
          <a:gsLst>
            <a:gs pos="0">
              <a:schemeClr val="phClr">
                <a:shade val="20000"/>
                <a:satMod val="130000"/>
              </a:schemeClr>
            </a:gs>
            <a:gs pos="50000">
              <a:schemeClr val="phClr">
                <a:shade val="90000"/>
                <a:satMod val="130000"/>
              </a:schemeClr>
            </a:gs>
            <a:gs pos="100000">
              <a:schemeClr val="phClr">
                <a:shade val="100000"/>
                <a:satMod val="200000"/>
                <a:lumMod val="120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88900" dist="50800" dir="2100000" sx="104000" sy="104000" algn="br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127000" dist="63500" dir="5400000" sx="103000" sy="103000" rotWithShape="0">
              <a:srgbClr val="000000">
                <a:alpha val="75000"/>
              </a:srgbClr>
            </a:outerShdw>
          </a:effectLst>
          <a:scene3d>
            <a:camera prst="perspectiveFront" fov="3000000"/>
            <a:lightRig rig="balanced" dir="t">
              <a:rot lat="0" lon="0" rev="18000000"/>
            </a:lightRig>
          </a:scene3d>
          <a:sp3d prstMaterial="plastic">
            <a:bevelT w="25400" h="50800" prst="angl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blipFill rotWithShape="1">
          <a:blip xmlns:r="http://schemas.openxmlformats.org/officeDocument/2006/relationships" r:embed="rId2">
            <a:duotone>
              <a:schemeClr val="phClr">
                <a:shade val="10000"/>
                <a:satMod val="150000"/>
              </a:schemeClr>
              <a:schemeClr val="phClr">
                <a:tint val="60000"/>
                <a:satMod val="400000"/>
                <a:lumMod val="110000"/>
              </a:schemeClr>
            </a:duotone>
          </a:blip>
          <a:stretch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Story.thmx</Template>
  <TotalTime>385</TotalTime>
  <Words>314</Words>
  <Application>Microsoft Macintosh PowerPoint</Application>
  <PresentationFormat>On-screen Show (4:3)</PresentationFormat>
  <Paragraphs>125</Paragraphs>
  <Slides>14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Story</vt:lpstr>
      <vt:lpstr>PowerPoint Presentation</vt:lpstr>
      <vt:lpstr>Overview</vt:lpstr>
      <vt:lpstr>OBDme Architecture</vt:lpstr>
      <vt:lpstr>Previous Work: Mini Project</vt:lpstr>
      <vt:lpstr>Our Competitors</vt:lpstr>
      <vt:lpstr>Our Competitors</vt:lpstr>
      <vt:lpstr>Android Application</vt:lpstr>
      <vt:lpstr>REST API Framework</vt:lpstr>
      <vt:lpstr>Development Metrics</vt:lpstr>
      <vt:lpstr>Demo</vt:lpstr>
      <vt:lpstr>What’s to Come: Android</vt:lpstr>
      <vt:lpstr>What’s to Come: Web and API</vt:lpstr>
      <vt:lpstr>Schedule</vt:lpstr>
      <vt:lpstr>Questions?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OBDMe</dc:title>
  <dc:creator>Curtis Johnson</dc:creator>
  <cp:lastModifiedBy>Michael Kelly</cp:lastModifiedBy>
  <cp:revision>36</cp:revision>
  <dcterms:created xsi:type="dcterms:W3CDTF">2011-02-21T03:09:16Z</dcterms:created>
  <dcterms:modified xsi:type="dcterms:W3CDTF">2011-02-22T02:46:35Z</dcterms:modified>
</cp:coreProperties>
</file>